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5" r:id="rId10"/>
    <p:sldId id="265" r:id="rId11"/>
    <p:sldId id="266" r:id="rId12"/>
    <p:sldId id="267" r:id="rId13"/>
    <p:sldId id="29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7" r:id="rId31"/>
    <p:sldId id="298" r:id="rId32"/>
    <p:sldId id="285" r:id="rId33"/>
    <p:sldId id="299" r:id="rId34"/>
    <p:sldId id="300" r:id="rId35"/>
    <p:sldId id="301" r:id="rId36"/>
    <p:sldId id="284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B316-40EA-4886-81E0-C07F839038D9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15AA-E8A1-43C4-AC12-572D4EC22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0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B316-40EA-4886-81E0-C07F839038D9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15AA-E8A1-43C4-AC12-572D4EC22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78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B316-40EA-4886-81E0-C07F839038D9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15AA-E8A1-43C4-AC12-572D4EC22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33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B316-40EA-4886-81E0-C07F839038D9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15AA-E8A1-43C4-AC12-572D4EC22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2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B316-40EA-4886-81E0-C07F839038D9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15AA-E8A1-43C4-AC12-572D4EC22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7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B316-40EA-4886-81E0-C07F839038D9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15AA-E8A1-43C4-AC12-572D4EC22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7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B316-40EA-4886-81E0-C07F839038D9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15AA-E8A1-43C4-AC12-572D4EC22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4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B316-40EA-4886-81E0-C07F839038D9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15AA-E8A1-43C4-AC12-572D4EC22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15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B316-40EA-4886-81E0-C07F839038D9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15AA-E8A1-43C4-AC12-572D4EC22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3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B316-40EA-4886-81E0-C07F839038D9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15AA-E8A1-43C4-AC12-572D4EC22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34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B316-40EA-4886-81E0-C07F839038D9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15AA-E8A1-43C4-AC12-572D4EC22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50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CB316-40EA-4886-81E0-C07F839038D9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615AA-E8A1-43C4-AC12-572D4EC22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7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78" y="1098458"/>
            <a:ext cx="7881608" cy="281264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«Костные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ткани.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Остеогистогенез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Гистологическое строение трубчатой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7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4" y="472500"/>
            <a:ext cx="7675045" cy="57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1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5"/>
            <a:ext cx="7926852" cy="594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10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481554"/>
            <a:ext cx="7754859" cy="581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4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6" y="144856"/>
            <a:ext cx="7529894" cy="564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7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3" y="443620"/>
            <a:ext cx="7792016" cy="584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95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47" y="499661"/>
            <a:ext cx="7481904" cy="561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46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5" y="365125"/>
            <a:ext cx="7637142" cy="57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4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5" y="365126"/>
            <a:ext cx="7206317" cy="540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09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20" y="365125"/>
            <a:ext cx="7431929" cy="55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6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7403441" cy="555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37" y="33905"/>
            <a:ext cx="788670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костной ткани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651" y="887241"/>
            <a:ext cx="7745804" cy="535531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66040" marR="72390" indent="449580" algn="just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Костные ткани </a:t>
            </a:r>
            <a:r>
              <a:rPr lang="ru-RU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это специализированный тип соединительной ткани, характеризующийся </a:t>
            </a:r>
            <a:r>
              <a:rPr lang="ru-RU" u="sng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высокой минерализацией межклеточного вещества, содержащего около 70% неорганических веществ, главным образом фосфатов кальция. </a:t>
            </a:r>
          </a:p>
          <a:p>
            <a:pPr marL="66040" marR="72390" indent="449580" algn="just">
              <a:spcAft>
                <a:spcPts val="0"/>
              </a:spcAft>
            </a:pPr>
            <a:r>
              <a:rPr lang="ru-RU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Органическое вещество представлено в основном </a:t>
            </a:r>
            <a:r>
              <a:rPr lang="ru-RU" u="sng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белками коллагенового типа и липидами. </a:t>
            </a:r>
          </a:p>
          <a:p>
            <a:pPr marL="66040" marR="72390" indent="449580" algn="just">
              <a:spcAft>
                <a:spcPts val="0"/>
              </a:spcAft>
            </a:pPr>
            <a:r>
              <a:rPr lang="ru-RU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сравнению с хрящевой тканью в костной ткани содержится относительно </a:t>
            </a:r>
            <a:r>
              <a:rPr lang="ru-RU" u="sng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небольшое количество воды, хондроитинсерной кислоты, много лимонной и других кислот, образующих комплексы с кальцием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Функции костной ткани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опорная, механическая, защитная, </a:t>
            </a:r>
            <a:r>
              <a:rPr lang="ru-RU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депо солей кальция, фосфора </a:t>
            </a:r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элементов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высокую минерализацию костной ткани в ней происходит постоянное обновление составляющих ее веществ, процессы разрушения и созидания, приспособление к меняющимся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Морфофункциональные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костной ткани меняются в зависимости от возраста, условий питания, мышечной нагрузки, воздействия желез внутренней среды, иннервации.</a:t>
            </a:r>
          </a:p>
          <a:p>
            <a:pPr marL="66040" marR="72390" indent="449580" algn="just"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13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8" y="552261"/>
            <a:ext cx="6956804" cy="521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47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74" y="365125"/>
            <a:ext cx="7395716" cy="55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18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74" y="365126"/>
            <a:ext cx="6993017" cy="524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06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87" y="715224"/>
            <a:ext cx="7254842" cy="544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0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689782"/>
            <a:ext cx="7481905" cy="561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96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6" y="461727"/>
            <a:ext cx="7653196" cy="573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9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3" y="443620"/>
            <a:ext cx="7665267" cy="574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3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3" y="443619"/>
            <a:ext cx="7520412" cy="564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45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3" y="365126"/>
            <a:ext cx="7113731" cy="533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5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5" y="365126"/>
            <a:ext cx="7206317" cy="540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0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костных тканей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8651" y="1095469"/>
            <a:ext cx="7886699" cy="230832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66040" marR="78105" indent="449580" algn="just">
              <a:tabLst>
                <a:tab pos="1452245" algn="l"/>
                <a:tab pos="1931035" algn="l"/>
                <a:tab pos="2827655" algn="l"/>
                <a:tab pos="3386455" algn="l"/>
                <a:tab pos="4171315" algn="l"/>
                <a:tab pos="4846955" algn="l"/>
              </a:tabLst>
            </a:pPr>
            <a:r>
              <a:rPr lang="ru-RU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Выделяют	два	основных	типа	костной	ткани:	</a:t>
            </a:r>
          </a:p>
          <a:p>
            <a:pPr marL="66040" marR="78105" indent="449580" algn="just">
              <a:tabLst>
                <a:tab pos="1452245" algn="l"/>
                <a:tab pos="1931035" algn="l"/>
                <a:tab pos="2827655" algn="l"/>
                <a:tab pos="3386455" algn="l"/>
                <a:tab pos="4171315" algn="l"/>
                <a:tab pos="4846955" algn="l"/>
              </a:tabLst>
            </a:pPr>
            <a:r>
              <a:rPr lang="ru-RU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b="1" spc="-5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ретикулофиброзную</a:t>
            </a:r>
            <a:r>
              <a:rPr lang="ru-RU" b="1" spc="-5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(грубоволокнистую)</a:t>
            </a:r>
          </a:p>
          <a:p>
            <a:pPr marL="66040" marR="78105" indent="449580" algn="just">
              <a:tabLst>
                <a:tab pos="1452245" algn="l"/>
                <a:tab pos="1931035" algn="l"/>
                <a:tab pos="2827655" algn="l"/>
                <a:tab pos="3386455" algn="l"/>
                <a:tab pos="4171315" algn="l"/>
                <a:tab pos="4846955" algn="l"/>
              </a:tabLs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пластинчатую (тонковолокнистую)</a:t>
            </a:r>
          </a:p>
          <a:p>
            <a:pPr marL="66040" marR="78105" indent="449580" algn="just">
              <a:tabLst>
                <a:tab pos="1452245" algn="l"/>
                <a:tab pos="1931035" algn="l"/>
                <a:tab pos="2827655" algn="l"/>
                <a:tab pos="3386455" algn="l"/>
                <a:tab pos="4171315" algn="l"/>
                <a:tab pos="4846955" algn="l"/>
              </a:tabLst>
            </a:pPr>
            <a:r>
              <a:rPr lang="ru-RU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  Они различаются по структуре и физическим</a:t>
            </a:r>
            <a:r>
              <a:rPr lang="ru-RU" spc="95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свойствам благодаря строению межклеточного вещества. </a:t>
            </a:r>
          </a:p>
          <a:p>
            <a:pPr marL="66040" marR="78105" indent="449580" algn="just">
              <a:tabLst>
                <a:tab pos="1452245" algn="l"/>
                <a:tab pos="1931035" algn="l"/>
                <a:tab pos="2827655" algn="l"/>
                <a:tab pos="3386455" algn="l"/>
                <a:tab pos="4171315" algn="l"/>
                <a:tab pos="4846955" algn="l"/>
              </a:tabLst>
            </a:pPr>
            <a:r>
              <a:rPr lang="ru-RU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костной ткани относят, также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цемент и дентин зуба</a:t>
            </a:r>
            <a:r>
              <a:rPr lang="ru-RU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которые характеризуются высокой степенью минерализации межклеточного вещества и выполняют опорную и механическую функции.</a:t>
            </a:r>
            <a:endParaRPr lang="ru-RU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83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9" y="244444"/>
            <a:ext cx="7372763" cy="552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82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2" y="81481"/>
            <a:ext cx="8534184" cy="639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33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9" y="479833"/>
            <a:ext cx="7411769" cy="555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66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9" y="365126"/>
            <a:ext cx="7840491" cy="587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58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7211643" cy="54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13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6" y="434566"/>
            <a:ext cx="7118936" cy="53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6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22837"/>
            <a:ext cx="7447041" cy="558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11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3" y="443620"/>
            <a:ext cx="7411771" cy="55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20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46" y="365126"/>
            <a:ext cx="7113731" cy="533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91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41" y="365126"/>
            <a:ext cx="7206317" cy="540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0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8" y="365126"/>
            <a:ext cx="7505324" cy="562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1" y="365126"/>
            <a:ext cx="7143909" cy="53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89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17486"/>
            <a:ext cx="7267640" cy="545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794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55" y="590195"/>
            <a:ext cx="6999053" cy="524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83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7" y="470780"/>
            <a:ext cx="7065445" cy="529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21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5" y="814811"/>
            <a:ext cx="7029231" cy="527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641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5" y="525101"/>
            <a:ext cx="7375556" cy="553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3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5"/>
            <a:ext cx="7926852" cy="594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9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41" y="437554"/>
            <a:ext cx="7206317" cy="540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8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5" y="365125"/>
            <a:ext cx="7842353" cy="588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63447"/>
            <a:ext cx="7747472" cy="581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8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1" y="218982"/>
            <a:ext cx="7641124" cy="572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72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80</Words>
  <Application>Microsoft Office PowerPoint</Application>
  <PresentationFormat>Экран (4:3)</PresentationFormat>
  <Paragraphs>15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Тема Office</vt:lpstr>
      <vt:lpstr>  Лекция 13.  Тема: «Костные ткани. Остеогистогенез. Гистологическое строение трубчатой кости»</vt:lpstr>
      <vt:lpstr>         Общая характеристика костной ткани</vt:lpstr>
      <vt:lpstr>Классификация костных тканей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Шалахметова Тамара</dc:creator>
  <cp:lastModifiedBy>Шалахметова Тамара</cp:lastModifiedBy>
  <cp:revision>48</cp:revision>
  <dcterms:created xsi:type="dcterms:W3CDTF">2023-11-28T08:24:02Z</dcterms:created>
  <dcterms:modified xsi:type="dcterms:W3CDTF">2023-11-28T11:26:18Z</dcterms:modified>
</cp:coreProperties>
</file>